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37"/>
  </p:notesMasterIdLst>
  <p:handoutMasterIdLst>
    <p:handoutMasterId r:id="rId38"/>
  </p:handoutMasterIdLst>
  <p:sldIdLst>
    <p:sldId id="257" r:id="rId2"/>
    <p:sldId id="261" r:id="rId3"/>
    <p:sldId id="293" r:id="rId4"/>
    <p:sldId id="266" r:id="rId5"/>
    <p:sldId id="267" r:id="rId6"/>
    <p:sldId id="291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90" r:id="rId15"/>
    <p:sldId id="260" r:id="rId16"/>
    <p:sldId id="276" r:id="rId17"/>
    <p:sldId id="278" r:id="rId18"/>
    <p:sldId id="277" r:id="rId19"/>
    <p:sldId id="262" r:id="rId20"/>
    <p:sldId id="263" r:id="rId21"/>
    <p:sldId id="288" r:id="rId22"/>
    <p:sldId id="292" r:id="rId23"/>
    <p:sldId id="265" r:id="rId24"/>
    <p:sldId id="297" r:id="rId25"/>
    <p:sldId id="284" r:id="rId26"/>
    <p:sldId id="286" r:id="rId27"/>
    <p:sldId id="287" r:id="rId28"/>
    <p:sldId id="264" r:id="rId29"/>
    <p:sldId id="279" r:id="rId30"/>
    <p:sldId id="280" r:id="rId31"/>
    <p:sldId id="281" r:id="rId32"/>
    <p:sldId id="282" r:id="rId33"/>
    <p:sldId id="285" r:id="rId34"/>
    <p:sldId id="289" r:id="rId35"/>
    <p:sldId id="29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24"/>
    <p:restoredTop sz="90956"/>
  </p:normalViewPr>
  <p:slideViewPr>
    <p:cSldViewPr>
      <p:cViewPr>
        <p:scale>
          <a:sx n="150" d="100"/>
          <a:sy n="150" d="100"/>
        </p:scale>
        <p:origin x="1760" y="9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E28038-05F8-4ADB-A5B9-77B1A2E1675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9D0F723-A08D-4DFB-8D07-59B5ED83810E}">
      <dgm:prSet/>
      <dgm:spPr/>
      <dgm:t>
        <a:bodyPr/>
        <a:lstStyle/>
        <a:p>
          <a:r>
            <a:rPr lang="en-US" b="0" i="0"/>
            <a:t>Underutilized in many crops?</a:t>
          </a:r>
          <a:endParaRPr lang="en-US"/>
        </a:p>
      </dgm:t>
    </dgm:pt>
    <dgm:pt modelId="{5B96B733-3220-4036-86F7-FC592B066295}" type="parTrans" cxnId="{2AFC918C-54D0-467F-85FD-1BE35A230071}">
      <dgm:prSet/>
      <dgm:spPr/>
      <dgm:t>
        <a:bodyPr/>
        <a:lstStyle/>
        <a:p>
          <a:endParaRPr lang="en-US"/>
        </a:p>
      </dgm:t>
    </dgm:pt>
    <dgm:pt modelId="{033DE0EE-89B7-4A4E-BBAA-0465DB688AA3}" type="sibTrans" cxnId="{2AFC918C-54D0-467F-85FD-1BE35A230071}">
      <dgm:prSet/>
      <dgm:spPr/>
      <dgm:t>
        <a:bodyPr/>
        <a:lstStyle/>
        <a:p>
          <a:endParaRPr lang="en-US"/>
        </a:p>
      </dgm:t>
    </dgm:pt>
    <dgm:pt modelId="{F23160FE-1142-4348-A0FD-89FFA895CAD0}">
      <dgm:prSet/>
      <dgm:spPr/>
      <dgm:t>
        <a:bodyPr/>
        <a:lstStyle/>
        <a:p>
          <a:r>
            <a:rPr lang="en-US" b="0" i="0"/>
            <a:t>Demonstrated potential</a:t>
          </a:r>
          <a:endParaRPr lang="en-US"/>
        </a:p>
      </dgm:t>
    </dgm:pt>
    <dgm:pt modelId="{8C2F8E07-0678-4BD5-9474-CE4CF428B4B1}" type="parTrans" cxnId="{72AD0ADD-28E8-4B94-8BBB-12AAC3974295}">
      <dgm:prSet/>
      <dgm:spPr/>
      <dgm:t>
        <a:bodyPr/>
        <a:lstStyle/>
        <a:p>
          <a:endParaRPr lang="en-US"/>
        </a:p>
      </dgm:t>
    </dgm:pt>
    <dgm:pt modelId="{952B411B-67EA-474E-A2E8-FB2980E6771E}" type="sibTrans" cxnId="{72AD0ADD-28E8-4B94-8BBB-12AAC3974295}">
      <dgm:prSet/>
      <dgm:spPr/>
      <dgm:t>
        <a:bodyPr/>
        <a:lstStyle/>
        <a:p>
          <a:endParaRPr lang="en-US"/>
        </a:p>
      </dgm:t>
    </dgm:pt>
    <dgm:pt modelId="{551CE8A6-DEA1-4CD0-BBCD-1F66F4B56CD9}">
      <dgm:prSet/>
      <dgm:spPr/>
      <dgm:t>
        <a:bodyPr/>
        <a:lstStyle/>
        <a:p>
          <a:r>
            <a:rPr lang="en-US" b="0" i="0"/>
            <a:t>Can cyclic approaches be designed that can avoid backcrossing but maintain acceptable levels of resistance in self-pollinated crops?</a:t>
          </a:r>
          <a:endParaRPr lang="en-US"/>
        </a:p>
      </dgm:t>
    </dgm:pt>
    <dgm:pt modelId="{5CB0EEA3-C763-4E2E-AE77-8506B79B239C}" type="parTrans" cxnId="{2DEEA14B-7AB6-4510-8B41-C271F8344DBB}">
      <dgm:prSet/>
      <dgm:spPr/>
      <dgm:t>
        <a:bodyPr/>
        <a:lstStyle/>
        <a:p>
          <a:endParaRPr lang="en-US"/>
        </a:p>
      </dgm:t>
    </dgm:pt>
    <dgm:pt modelId="{4589CAFF-4248-4220-9A25-9BE761512732}" type="sibTrans" cxnId="{2DEEA14B-7AB6-4510-8B41-C271F8344DBB}">
      <dgm:prSet/>
      <dgm:spPr/>
      <dgm:t>
        <a:bodyPr/>
        <a:lstStyle/>
        <a:p>
          <a:endParaRPr lang="en-US"/>
        </a:p>
      </dgm:t>
    </dgm:pt>
    <dgm:pt modelId="{CD9FF8EE-75D2-47F5-A53D-667A9B1E5529}">
      <dgm:prSet/>
      <dgm:spPr/>
      <dgm:t>
        <a:bodyPr/>
        <a:lstStyle/>
        <a:p>
          <a:r>
            <a:rPr lang="en-US" b="0" i="0"/>
            <a:t>How can long-term selection and transgenic approaches be integrated?</a:t>
          </a:r>
          <a:endParaRPr lang="en-US"/>
        </a:p>
      </dgm:t>
    </dgm:pt>
    <dgm:pt modelId="{8BFF9F87-A20C-468B-AA3E-7BD42EB8117E}" type="parTrans" cxnId="{69E356F9-A6FD-4F14-BE16-3CCF67A981C0}">
      <dgm:prSet/>
      <dgm:spPr/>
      <dgm:t>
        <a:bodyPr/>
        <a:lstStyle/>
        <a:p>
          <a:endParaRPr lang="en-US"/>
        </a:p>
      </dgm:t>
    </dgm:pt>
    <dgm:pt modelId="{64F9F026-BF21-4533-8504-8A5541EDEEFC}" type="sibTrans" cxnId="{69E356F9-A6FD-4F14-BE16-3CCF67A981C0}">
      <dgm:prSet/>
      <dgm:spPr/>
      <dgm:t>
        <a:bodyPr/>
        <a:lstStyle/>
        <a:p>
          <a:endParaRPr lang="en-US"/>
        </a:p>
      </dgm:t>
    </dgm:pt>
    <dgm:pt modelId="{3EBC0A63-3A3F-1E4D-89EC-69F93BBFDCBD}" type="pres">
      <dgm:prSet presAssocID="{12E28038-05F8-4ADB-A5B9-77B1A2E1675D}" presName="linear" presStyleCnt="0">
        <dgm:presLayoutVars>
          <dgm:animLvl val="lvl"/>
          <dgm:resizeHandles val="exact"/>
        </dgm:presLayoutVars>
      </dgm:prSet>
      <dgm:spPr/>
    </dgm:pt>
    <dgm:pt modelId="{8817475C-A0C9-2F45-A6F5-C441C1660539}" type="pres">
      <dgm:prSet presAssocID="{39D0F723-A08D-4DFB-8D07-59B5ED83810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832F665-B6F7-F245-BDA6-09A36167EFD9}" type="pres">
      <dgm:prSet presAssocID="{033DE0EE-89B7-4A4E-BBAA-0465DB688AA3}" presName="spacer" presStyleCnt="0"/>
      <dgm:spPr/>
    </dgm:pt>
    <dgm:pt modelId="{E561F038-DBFE-A340-8F47-3C6FFF86C75E}" type="pres">
      <dgm:prSet presAssocID="{F23160FE-1142-4348-A0FD-89FFA895CAD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1CF976E-C1C8-4449-A896-928B5F539B65}" type="pres">
      <dgm:prSet presAssocID="{952B411B-67EA-474E-A2E8-FB2980E6771E}" presName="spacer" presStyleCnt="0"/>
      <dgm:spPr/>
    </dgm:pt>
    <dgm:pt modelId="{62F4CD4B-3EB5-9749-9D92-7FB77A27E4A6}" type="pres">
      <dgm:prSet presAssocID="{551CE8A6-DEA1-4CD0-BBCD-1F66F4B56CD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2166417-BB79-8B44-9FF6-64DDA207292C}" type="pres">
      <dgm:prSet presAssocID="{4589CAFF-4248-4220-9A25-9BE761512732}" presName="spacer" presStyleCnt="0"/>
      <dgm:spPr/>
    </dgm:pt>
    <dgm:pt modelId="{77F26451-EA44-1346-BD60-C2C332F5465B}" type="pres">
      <dgm:prSet presAssocID="{CD9FF8EE-75D2-47F5-A53D-667A9B1E552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68BC401-9A58-0B47-A379-B23822C45CC9}" type="presOf" srcId="{39D0F723-A08D-4DFB-8D07-59B5ED83810E}" destId="{8817475C-A0C9-2F45-A6F5-C441C1660539}" srcOrd="0" destOrd="0" presId="urn:microsoft.com/office/officeart/2005/8/layout/vList2"/>
    <dgm:cxn modelId="{DFCE5A26-DDEC-C146-844F-F2A576C1D52F}" type="presOf" srcId="{F23160FE-1142-4348-A0FD-89FFA895CAD0}" destId="{E561F038-DBFE-A340-8F47-3C6FFF86C75E}" srcOrd="0" destOrd="0" presId="urn:microsoft.com/office/officeart/2005/8/layout/vList2"/>
    <dgm:cxn modelId="{2DEEA14B-7AB6-4510-8B41-C271F8344DBB}" srcId="{12E28038-05F8-4ADB-A5B9-77B1A2E1675D}" destId="{551CE8A6-DEA1-4CD0-BBCD-1F66F4B56CD9}" srcOrd="2" destOrd="0" parTransId="{5CB0EEA3-C763-4E2E-AE77-8506B79B239C}" sibTransId="{4589CAFF-4248-4220-9A25-9BE761512732}"/>
    <dgm:cxn modelId="{68D2126F-08CE-7844-847D-A318DCFA1C72}" type="presOf" srcId="{CD9FF8EE-75D2-47F5-A53D-667A9B1E5529}" destId="{77F26451-EA44-1346-BD60-C2C332F5465B}" srcOrd="0" destOrd="0" presId="urn:microsoft.com/office/officeart/2005/8/layout/vList2"/>
    <dgm:cxn modelId="{2AFC918C-54D0-467F-85FD-1BE35A230071}" srcId="{12E28038-05F8-4ADB-A5B9-77B1A2E1675D}" destId="{39D0F723-A08D-4DFB-8D07-59B5ED83810E}" srcOrd="0" destOrd="0" parTransId="{5B96B733-3220-4036-86F7-FC592B066295}" sibTransId="{033DE0EE-89B7-4A4E-BBAA-0465DB688AA3}"/>
    <dgm:cxn modelId="{FCBD008D-6BC7-7C45-8FF8-DFB119E0C290}" type="presOf" srcId="{12E28038-05F8-4ADB-A5B9-77B1A2E1675D}" destId="{3EBC0A63-3A3F-1E4D-89EC-69F93BBFDCBD}" srcOrd="0" destOrd="0" presId="urn:microsoft.com/office/officeart/2005/8/layout/vList2"/>
    <dgm:cxn modelId="{BACF59AE-C66F-2646-A60B-841EC50DB428}" type="presOf" srcId="{551CE8A6-DEA1-4CD0-BBCD-1F66F4B56CD9}" destId="{62F4CD4B-3EB5-9749-9D92-7FB77A27E4A6}" srcOrd="0" destOrd="0" presId="urn:microsoft.com/office/officeart/2005/8/layout/vList2"/>
    <dgm:cxn modelId="{72AD0ADD-28E8-4B94-8BBB-12AAC3974295}" srcId="{12E28038-05F8-4ADB-A5B9-77B1A2E1675D}" destId="{F23160FE-1142-4348-A0FD-89FFA895CAD0}" srcOrd="1" destOrd="0" parTransId="{8C2F8E07-0678-4BD5-9474-CE4CF428B4B1}" sibTransId="{952B411B-67EA-474E-A2E8-FB2980E6771E}"/>
    <dgm:cxn modelId="{69E356F9-A6FD-4F14-BE16-3CCF67A981C0}" srcId="{12E28038-05F8-4ADB-A5B9-77B1A2E1675D}" destId="{CD9FF8EE-75D2-47F5-A53D-667A9B1E5529}" srcOrd="3" destOrd="0" parTransId="{8BFF9F87-A20C-468B-AA3E-7BD42EB8117E}" sibTransId="{64F9F026-BF21-4533-8504-8A5541EDEEFC}"/>
    <dgm:cxn modelId="{01DD60D6-83D7-EC43-965C-085D6825004B}" type="presParOf" srcId="{3EBC0A63-3A3F-1E4D-89EC-69F93BBFDCBD}" destId="{8817475C-A0C9-2F45-A6F5-C441C1660539}" srcOrd="0" destOrd="0" presId="urn:microsoft.com/office/officeart/2005/8/layout/vList2"/>
    <dgm:cxn modelId="{CC8E0FC7-BE99-DF4A-8FBC-5D64A20397EA}" type="presParOf" srcId="{3EBC0A63-3A3F-1E4D-89EC-69F93BBFDCBD}" destId="{A832F665-B6F7-F245-BDA6-09A36167EFD9}" srcOrd="1" destOrd="0" presId="urn:microsoft.com/office/officeart/2005/8/layout/vList2"/>
    <dgm:cxn modelId="{0931B827-541A-E044-9064-B689DFDB0278}" type="presParOf" srcId="{3EBC0A63-3A3F-1E4D-89EC-69F93BBFDCBD}" destId="{E561F038-DBFE-A340-8F47-3C6FFF86C75E}" srcOrd="2" destOrd="0" presId="urn:microsoft.com/office/officeart/2005/8/layout/vList2"/>
    <dgm:cxn modelId="{B516243F-6935-CD41-9520-9E6B259D952E}" type="presParOf" srcId="{3EBC0A63-3A3F-1E4D-89EC-69F93BBFDCBD}" destId="{01CF976E-C1C8-4449-A896-928B5F539B65}" srcOrd="3" destOrd="0" presId="urn:microsoft.com/office/officeart/2005/8/layout/vList2"/>
    <dgm:cxn modelId="{30D3CA71-C802-344E-83A2-ADDD6D39FC08}" type="presParOf" srcId="{3EBC0A63-3A3F-1E4D-89EC-69F93BBFDCBD}" destId="{62F4CD4B-3EB5-9749-9D92-7FB77A27E4A6}" srcOrd="4" destOrd="0" presId="urn:microsoft.com/office/officeart/2005/8/layout/vList2"/>
    <dgm:cxn modelId="{FA814830-6368-4F4C-94E1-BAC137A620D6}" type="presParOf" srcId="{3EBC0A63-3A3F-1E4D-89EC-69F93BBFDCBD}" destId="{C2166417-BB79-8B44-9FF6-64DDA207292C}" srcOrd="5" destOrd="0" presId="urn:microsoft.com/office/officeart/2005/8/layout/vList2"/>
    <dgm:cxn modelId="{1DCDF520-BEFF-A247-8267-67241B62091E}" type="presParOf" srcId="{3EBC0A63-3A3F-1E4D-89EC-69F93BBFDCBD}" destId="{77F26451-EA44-1346-BD60-C2C332F5465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17475C-A0C9-2F45-A6F5-C441C1660539}">
      <dsp:nvSpPr>
        <dsp:cNvPr id="0" name=""/>
        <dsp:cNvSpPr/>
      </dsp:nvSpPr>
      <dsp:spPr>
        <a:xfrm>
          <a:off x="0" y="84604"/>
          <a:ext cx="6666833" cy="127149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/>
            <a:t>Underutilized in many crops?</a:t>
          </a:r>
          <a:endParaRPr lang="en-US" sz="2300" kern="1200"/>
        </a:p>
      </dsp:txBody>
      <dsp:txXfrm>
        <a:off x="62069" y="146673"/>
        <a:ext cx="6542695" cy="1147359"/>
      </dsp:txXfrm>
    </dsp:sp>
    <dsp:sp modelId="{E561F038-DBFE-A340-8F47-3C6FFF86C75E}">
      <dsp:nvSpPr>
        <dsp:cNvPr id="0" name=""/>
        <dsp:cNvSpPr/>
      </dsp:nvSpPr>
      <dsp:spPr>
        <a:xfrm>
          <a:off x="0" y="1422342"/>
          <a:ext cx="6666833" cy="1271497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/>
            <a:t>Demonstrated potential</a:t>
          </a:r>
          <a:endParaRPr lang="en-US" sz="2300" kern="1200"/>
        </a:p>
      </dsp:txBody>
      <dsp:txXfrm>
        <a:off x="62069" y="1484411"/>
        <a:ext cx="6542695" cy="1147359"/>
      </dsp:txXfrm>
    </dsp:sp>
    <dsp:sp modelId="{62F4CD4B-3EB5-9749-9D92-7FB77A27E4A6}">
      <dsp:nvSpPr>
        <dsp:cNvPr id="0" name=""/>
        <dsp:cNvSpPr/>
      </dsp:nvSpPr>
      <dsp:spPr>
        <a:xfrm>
          <a:off x="0" y="2760080"/>
          <a:ext cx="6666833" cy="1271497"/>
        </a:xfrm>
        <a:prstGeom prst="roundRect">
          <a:avLst/>
        </a:prstGeom>
        <a:gradFill rotWithShape="0">
          <a:gsLst>
            <a:gs pos="0">
              <a:schemeClr val="accent2">
                <a:hueOff val="4295742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2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2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/>
            <a:t>Can cyclic approaches be designed that can avoid backcrossing but maintain acceptable levels of resistance in self-pollinated crops?</a:t>
          </a:r>
          <a:endParaRPr lang="en-US" sz="2300" kern="1200"/>
        </a:p>
      </dsp:txBody>
      <dsp:txXfrm>
        <a:off x="62069" y="2822149"/>
        <a:ext cx="6542695" cy="1147359"/>
      </dsp:txXfrm>
    </dsp:sp>
    <dsp:sp modelId="{77F26451-EA44-1346-BD60-C2C332F5465B}">
      <dsp:nvSpPr>
        <dsp:cNvPr id="0" name=""/>
        <dsp:cNvSpPr/>
      </dsp:nvSpPr>
      <dsp:spPr>
        <a:xfrm>
          <a:off x="0" y="4097817"/>
          <a:ext cx="6666833" cy="1271497"/>
        </a:xfrm>
        <a:prstGeom prst="roundRect">
          <a:avLst/>
        </a:prstGeom>
        <a:gradFill rotWithShape="0">
          <a:gsLst>
            <a:gs pos="0">
              <a:schemeClr val="accent2">
                <a:hueOff val="6443612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2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2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/>
            <a:t>How can long-term selection and transgenic approaches be integrated?</a:t>
          </a:r>
          <a:endParaRPr lang="en-US" sz="2300" kern="1200"/>
        </a:p>
      </dsp:txBody>
      <dsp:txXfrm>
        <a:off x="62069" y="4159886"/>
        <a:ext cx="6542695" cy="1147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76CF1483-2D12-0B8B-6AB7-78D7D319525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>
              <a:latin typeface="Red Hat Display Medium" panose="02010303040201060303" pitchFamily="2" charset="0"/>
            </a:endParaRP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C6984803-0DE7-D799-76E0-CE5723C607B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 dirty="0">
              <a:latin typeface="Red Hat Display Medium" panose="02010303040201060303" pitchFamily="2" charset="0"/>
            </a:endParaRP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AA23484D-A960-D614-8EC2-F7B8BA98D93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>
              <a:latin typeface="Red Hat Display Medium" panose="02010303040201060303" pitchFamily="2" charset="0"/>
            </a:endParaRPr>
          </a:p>
        </p:txBody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EFC15836-5954-C5DF-DCC6-75CD9A827E7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32862A1-6058-074B-ABF2-BCC6A88D6AF2}" type="slidenum">
              <a:rPr lang="en-US" altLang="en-US">
                <a:latin typeface="Red Hat Display Medium" panose="02010303040201060303" pitchFamily="2" charset="0"/>
              </a:rPr>
              <a:pPr/>
              <a:t>‹#›</a:t>
            </a:fld>
            <a:endParaRPr lang="en-US" altLang="en-US" dirty="0">
              <a:latin typeface="Red Hat Display Medium" panose="02010303040201060303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7619C4-EC01-714F-8923-3C4B10C7B534}" type="datetimeFigureOut">
              <a:rPr lang="en-US" smtClean="0"/>
              <a:t>8/5/25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D3F58-4490-3141-B335-F857D00E3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78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D3F58-4490-3141-B335-F857D00E31D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07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0C69-0922-B74B-9DE7-B41024E5AC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5689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899F1-D59A-7644-A26A-6AF34AEC33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243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53E6C-E700-BA47-8309-1AFFFEC892F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3778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5497-E91C-5547-8D46-B961FE60A8B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154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3A97C-73B2-4A42-9043-289DDAB7FA6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37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52C85-B8E5-CC4C-98F2-EE719F8A0BF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401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512B0-2E78-E842-A5E4-52125C88B0E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6213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2C584-59ED-FF4F-8064-FFE15B5DE7D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489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BD8E3-99AD-1A46-B4B3-F92C8911484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1429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7283B-4D83-824E-8C9C-39B858B7E74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3437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6B88E-4168-A049-A0F0-46C7D9718AF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116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5BA9-B08D-A8F6-FD42-910886468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0E5D8-606A-DE57-C990-F827A9DB9A5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CF5428-731D-D294-1FD5-2388839BE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999D25-D339-C326-EC0F-31082748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65C69-DBB6-9B80-3AFF-562D08A7C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4984BE-689C-5C60-46ED-7DA2EC06D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B2D475AB-5512-6E45-88A1-78AE0A80EB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7423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CA91F-3B5A-C16E-F74D-F8C2B46C0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E25C1-C0CC-D53D-C334-A664369E3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CCAE8-167F-2785-D478-25C6327A4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15D22-712C-E070-73F7-AC96F553EF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046C63-C370-92FD-2F13-C6108F642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70625-782C-BFC6-D422-54FCDADBC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4C8C88B4-BC28-194A-9211-CD8C1B51AC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9195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6A0E6F-FB7D-5324-2C86-2920A3702D44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E0652B-868F-C251-B775-CEF7BBF513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C9D937-E41D-AC33-B135-FC34786E9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3C5829-D8CB-949C-1228-0FA076138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A7BA9833-F9EE-BD4A-9C36-EFC9AAAD6B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3326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Red Hat Display Medium" panose="02010303040201060303" pitchFamily="2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Red Hat Display Medium" panose="02010303040201060303" pitchFamily="2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Red Hat Display Medium" panose="02010303040201060303" pitchFamily="2" charset="0"/>
              </a:defRPr>
            </a:lvl1pPr>
          </a:lstStyle>
          <a:p>
            <a:fld id="{462BA42C-F64C-6848-BCE5-40BC74E1C40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7487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ed Hat Display Medium" panose="020103030402010603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ed Hat Display Medium" panose="020103030402010603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ed Hat Display Medium" panose="020103030402010603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ed Hat Display Medium" panose="020103030402010603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ed Hat Display Medium" panose="020103030402010603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driving a tractor&#10;&#10;AI-generated content may be incorrect.">
            <a:extLst>
              <a:ext uri="{FF2B5EF4-FFF2-40B4-BE49-F238E27FC236}">
                <a16:creationId xmlns:a16="http://schemas.microsoft.com/office/drawing/2014/main" id="{4920B1B4-0CEB-F00C-478C-9E448B5526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7000" contrast="15000"/>
                    </a14:imgEffect>
                  </a14:imgLayer>
                </a14:imgProps>
              </a:ext>
            </a:extLst>
          </a:blip>
          <a:srcRect b="12249"/>
          <a:stretch>
            <a:fillRect/>
          </a:stretch>
        </p:blipFill>
        <p:spPr>
          <a:xfrm>
            <a:off x="0" y="-152400"/>
            <a:ext cx="12192000" cy="7132320"/>
          </a:xfrm>
          <a:prstGeom prst="rect">
            <a:avLst/>
          </a:prstGeom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C68C01BC-EE8F-1EAD-1594-0BF6685CCB0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266700"/>
            <a:ext cx="11582400" cy="825500"/>
          </a:xfrm>
          <a:ln>
            <a:noFill/>
          </a:ln>
          <a:effectLst/>
        </p:spPr>
        <p:txBody>
          <a:bodyPr anchor="ctr">
            <a:normAutofit fontScale="90000"/>
          </a:bodyPr>
          <a:lstStyle/>
          <a:p>
            <a:r>
              <a:rPr lang="en-US" altLang="en-US" sz="3600" b="1" dirty="0">
                <a:solidFill>
                  <a:srgbClr val="FF0000"/>
                </a:solidFill>
                <a:effectLst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Trends in Yields of U.S. Crops and </a:t>
            </a:r>
            <a:br>
              <a:rPr lang="en-US" altLang="en-US" sz="3600" b="1" dirty="0">
                <a:solidFill>
                  <a:srgbClr val="FF0000"/>
                </a:solidFill>
                <a:effectLst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</a:br>
            <a:r>
              <a:rPr lang="en-US" altLang="en-US" sz="3600" b="1" dirty="0">
                <a:solidFill>
                  <a:srgbClr val="FF0000"/>
                </a:solidFill>
                <a:effectLst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Long-Term Selection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3CDA120-C3FB-5104-33FF-66249236ECA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324100" y="1511300"/>
            <a:ext cx="7543800" cy="990600"/>
          </a:xfrm>
          <a:effectLst/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William F. Tracy </a:t>
            </a:r>
          </a:p>
          <a:p>
            <a:r>
              <a:rPr lang="en-US" altLang="en-US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Department of Agronomy</a:t>
            </a:r>
          </a:p>
          <a:p>
            <a:endParaRPr lang="en-US" altLang="en-US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5" name="Picture 4" descr="A logo with a red and white letter on it&#10;&#10;AI-generated content may be incorrect.">
            <a:extLst>
              <a:ext uri="{FF2B5EF4-FFF2-40B4-BE49-F238E27FC236}">
                <a16:creationId xmlns:a16="http://schemas.microsoft.com/office/drawing/2014/main" id="{760CAC4B-04C2-ECBA-177B-BC516D4E0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4608148"/>
            <a:ext cx="7772400" cy="19831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7" name="Rectangle 9226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1" name="Rectangle 92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3" name="Rectangle 92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35" name="Freeform: Shape 92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237" name="Rectangle 92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52D07604-0650-C75D-AC05-E0F4E89872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altLang="en-US" sz="4000">
                <a:solidFill>
                  <a:srgbClr val="FFFFFF"/>
                </a:solidFill>
              </a:rPr>
              <a:t>Long Term Trends in U.S. Crop Yields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79B6FB3-81E7-0A73-2F65-0284D80955F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000">
                <a:latin typeface="+mn-lt"/>
              </a:rPr>
              <a:t>Many measures of improvement</a:t>
            </a:r>
          </a:p>
          <a:p>
            <a:pPr lvl="1"/>
            <a:r>
              <a:rPr lang="en-US" altLang="en-US" sz="2000">
                <a:latin typeface="+mn-lt"/>
              </a:rPr>
              <a:t>Yield </a:t>
            </a:r>
          </a:p>
          <a:p>
            <a:pPr lvl="1"/>
            <a:r>
              <a:rPr lang="en-US" altLang="en-US" sz="2000">
                <a:latin typeface="+mn-lt"/>
              </a:rPr>
              <a:t>Quality</a:t>
            </a:r>
          </a:p>
          <a:p>
            <a:pPr lvl="1"/>
            <a:r>
              <a:rPr lang="en-US" altLang="en-US" sz="2000">
                <a:latin typeface="+mn-lt"/>
              </a:rPr>
              <a:t>Stress resistance</a:t>
            </a:r>
          </a:p>
          <a:p>
            <a:pPr lvl="1"/>
            <a:r>
              <a:rPr lang="en-US" altLang="en-US" sz="2000">
                <a:latin typeface="+mn-lt"/>
              </a:rPr>
              <a:t>Efficiency</a:t>
            </a:r>
          </a:p>
          <a:p>
            <a:r>
              <a:rPr lang="en-US" altLang="en-US" sz="2000">
                <a:latin typeface="+mn-lt"/>
              </a:rPr>
              <a:t>Yield</a:t>
            </a:r>
          </a:p>
          <a:p>
            <a:pPr lvl="1"/>
            <a:r>
              <a:rPr lang="en-US" altLang="en-US" sz="2000">
                <a:latin typeface="+mn-lt"/>
              </a:rPr>
              <a:t>Comparable</a:t>
            </a:r>
          </a:p>
          <a:p>
            <a:pPr lvl="1"/>
            <a:r>
              <a:rPr lang="en-US" altLang="en-US" sz="2000">
                <a:latin typeface="+mn-lt"/>
              </a:rPr>
              <a:t>Data available</a:t>
            </a:r>
          </a:p>
          <a:p>
            <a:pPr lvl="1"/>
            <a:r>
              <a:rPr lang="en-US" altLang="en-US" sz="2000">
                <a:latin typeface="+mn-lt"/>
              </a:rPr>
              <a:t>USDA statistics</a:t>
            </a:r>
          </a:p>
          <a:p>
            <a:pPr lvl="1"/>
            <a:endParaRPr lang="en-US" altLang="en-US" sz="2000">
              <a:latin typeface="+mn-lt"/>
            </a:endParaRP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DF45D7F4-A1CB-E01B-4650-8A5736DBA74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07" b="1"/>
          <a:stretch>
            <a:fillRect/>
          </a:stretch>
        </p:blipFill>
        <p:spPr>
          <a:xfrm>
            <a:off x="8109502" y="10"/>
            <a:ext cx="408249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067" name="Rectangle 45066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69" name="Rectangle 4506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71" name="Rectangle 4507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73" name="Rectangle 4507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075" name="Freeform: Shape 4507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077" name="Rectangle 4507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78421F18-8DB3-6D9C-2144-21C2925DA6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altLang="en-US" sz="4000">
                <a:solidFill>
                  <a:srgbClr val="FFFFFF"/>
                </a:solidFill>
              </a:rPr>
              <a:t>National statistics reflect changes due to shifts in;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80DAA4B4-E53D-AE4A-F35D-3D79B061780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000" dirty="0">
                <a:latin typeface="+mn-lt"/>
              </a:rPr>
              <a:t>management</a:t>
            </a:r>
            <a:br>
              <a:rPr lang="en-US" altLang="en-US" sz="2000" dirty="0">
                <a:latin typeface="+mn-lt"/>
              </a:rPr>
            </a:br>
            <a:endParaRPr lang="en-US" altLang="en-US" sz="2000" dirty="0">
              <a:latin typeface="+mn-lt"/>
            </a:endParaRPr>
          </a:p>
          <a:p>
            <a:r>
              <a:rPr lang="en-US" altLang="en-US" sz="2000" dirty="0">
                <a:latin typeface="+mn-lt"/>
              </a:rPr>
              <a:t>climate</a:t>
            </a:r>
            <a:br>
              <a:rPr lang="en-US" altLang="en-US" sz="2000" dirty="0">
                <a:latin typeface="+mn-lt"/>
              </a:rPr>
            </a:br>
            <a:endParaRPr lang="en-US" altLang="en-US" sz="2000" dirty="0">
              <a:latin typeface="+mn-lt"/>
            </a:endParaRPr>
          </a:p>
          <a:p>
            <a:r>
              <a:rPr lang="en-US" altLang="en-US" sz="2000" dirty="0">
                <a:latin typeface="+mn-lt"/>
              </a:rPr>
              <a:t>growing regions</a:t>
            </a:r>
            <a:br>
              <a:rPr lang="en-US" altLang="en-US" sz="2000" dirty="0">
                <a:latin typeface="+mn-lt"/>
              </a:rPr>
            </a:br>
            <a:endParaRPr lang="en-US" altLang="en-US" sz="2000" dirty="0">
              <a:latin typeface="+mn-lt"/>
            </a:endParaRPr>
          </a:p>
          <a:p>
            <a:r>
              <a:rPr lang="en-US" altLang="en-US" sz="2000" dirty="0">
                <a:latin typeface="+mn-lt"/>
              </a:rPr>
              <a:t>genetics</a:t>
            </a:r>
          </a:p>
          <a:p>
            <a:endParaRPr lang="en-US" altLang="en-US" sz="2000" dirty="0">
              <a:latin typeface="+mn-lt"/>
            </a:endParaRPr>
          </a:p>
        </p:txBody>
      </p:sp>
      <p:pic>
        <p:nvPicPr>
          <p:cNvPr id="45062" name="Picture 6">
            <a:extLst>
              <a:ext uri="{FF2B5EF4-FFF2-40B4-BE49-F238E27FC236}">
                <a16:creationId xmlns:a16="http://schemas.microsoft.com/office/drawing/2014/main" id="{1A18D3CC-EE53-ECD8-4AF4-0ABEF9554CB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50" r="23953" b="1"/>
          <a:stretch>
            <a:fillRect/>
          </a:stretch>
        </p:blipFill>
        <p:spPr>
          <a:xfrm>
            <a:off x="8109502" y="10"/>
            <a:ext cx="408249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>
            <a:extLst>
              <a:ext uri="{FF2B5EF4-FFF2-40B4-BE49-F238E27FC236}">
                <a16:creationId xmlns:a16="http://schemas.microsoft.com/office/drawing/2014/main" id="{61C8CE12-AFC8-3788-8AFB-5FAC40C025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r>
              <a:rPr lang="en-US" altLang="en-US" sz="2800">
                <a:latin typeface="Arial" panose="020B0604020202020204" pitchFamily="34" charset="0"/>
              </a:rPr>
              <a:t>Changes in yield per area for 13 crops </a:t>
            </a:r>
            <a:br>
              <a:rPr lang="en-US" altLang="en-US" sz="2800">
                <a:latin typeface="Arial" panose="020B0604020202020204" pitchFamily="34" charset="0"/>
              </a:rPr>
            </a:br>
            <a:r>
              <a:rPr lang="en-US" altLang="en-US" sz="2800">
                <a:latin typeface="Arial" panose="020B0604020202020204" pitchFamily="34" charset="0"/>
              </a:rPr>
              <a:t>(% of the mean of the first 5 yr)</a:t>
            </a:r>
          </a:p>
        </p:txBody>
      </p:sp>
      <p:graphicFrame>
        <p:nvGraphicFramePr>
          <p:cNvPr id="14338" name="Object 2">
            <a:extLst>
              <a:ext uri="{FF2B5EF4-FFF2-40B4-BE49-F238E27FC236}">
                <a16:creationId xmlns:a16="http://schemas.microsoft.com/office/drawing/2014/main" id="{4516460C-63DB-0F46-CDCB-E71310B848CB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362200" y="1481138"/>
          <a:ext cx="7391400" cy="473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838700" imgH="3098800" progId="Excel.Chart.8">
                  <p:embed/>
                </p:oleObj>
              </mc:Choice>
              <mc:Fallback>
                <p:oleObj name="Chart" r:id="rId2" imgW="4838700" imgH="3098800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481138"/>
                        <a:ext cx="7391400" cy="473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>
            <a:extLst>
              <a:ext uri="{FF2B5EF4-FFF2-40B4-BE49-F238E27FC236}">
                <a16:creationId xmlns:a16="http://schemas.microsoft.com/office/drawing/2014/main" id="{FED3AE96-AEC6-0A80-CC3E-1563817703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762000"/>
          </a:xfrm>
        </p:spPr>
        <p:txBody>
          <a:bodyPr/>
          <a:lstStyle/>
          <a:p>
            <a:r>
              <a:rPr lang="en-US" altLang="en-US" sz="2800">
                <a:latin typeface="Arial" panose="020B0604020202020204" pitchFamily="34" charset="0"/>
              </a:rPr>
              <a:t>Increase in yield per area (% of first 5 years)</a:t>
            </a:r>
          </a:p>
        </p:txBody>
      </p:sp>
      <p:graphicFrame>
        <p:nvGraphicFramePr>
          <p:cNvPr id="15362" name="Object 2">
            <a:extLst>
              <a:ext uri="{FF2B5EF4-FFF2-40B4-BE49-F238E27FC236}">
                <a16:creationId xmlns:a16="http://schemas.microsoft.com/office/drawing/2014/main" id="{35DC0958-298E-9B2E-3D13-518D8A7A895E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133600" y="1571625"/>
          <a:ext cx="7772400" cy="470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470400" imgH="2705100" progId="Excel.Chart.8">
                  <p:embed/>
                </p:oleObj>
              </mc:Choice>
              <mc:Fallback>
                <p:oleObj name="Chart" r:id="rId2" imgW="4470400" imgH="2705100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571625"/>
                        <a:ext cx="7772400" cy="4703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3" name="Object 3">
            <a:extLst>
              <a:ext uri="{FF2B5EF4-FFF2-40B4-BE49-F238E27FC236}">
                <a16:creationId xmlns:a16="http://schemas.microsoft.com/office/drawing/2014/main" id="{E1B8C0C9-F3EA-509C-7136-1130A76346A3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777680404"/>
              </p:ext>
            </p:extLst>
          </p:nvPr>
        </p:nvGraphicFramePr>
        <p:xfrm>
          <a:off x="2305050" y="438955"/>
          <a:ext cx="7581900" cy="5980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3606800" imgH="2844800" progId="Excel.Chart.8">
                  <p:embed/>
                </p:oleObj>
              </mc:Choice>
              <mc:Fallback>
                <p:oleObj name="Chart" r:id="rId2" imgW="3606800" imgH="2844800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5050" y="438955"/>
                        <a:ext cx="7581900" cy="59800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>
            <a:extLst>
              <a:ext uri="{FF2B5EF4-FFF2-40B4-BE49-F238E27FC236}">
                <a16:creationId xmlns:a16="http://schemas.microsoft.com/office/drawing/2014/main" id="{09005308-C337-D0FB-BAA4-2C44FA80C561}"/>
              </a:ext>
            </a:extLst>
          </p:cNvPr>
          <p:cNvGraphicFramePr>
            <a:graphicFrameLocks noGrp="1" noChangeAspect="1"/>
          </p:cNvGraphicFramePr>
          <p:nvPr>
            <p:ph/>
          </p:nvPr>
        </p:nvGraphicFramePr>
        <p:xfrm>
          <a:off x="2166938" y="533400"/>
          <a:ext cx="7934325" cy="552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597400" imgH="3200400" progId="Excel.Chart.8">
                  <p:embed/>
                </p:oleObj>
              </mc:Choice>
              <mc:Fallback>
                <p:oleObj name="Chart" r:id="rId2" imgW="4597400" imgH="3200400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8" y="533400"/>
                        <a:ext cx="7934325" cy="552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>
            <a:extLst>
              <a:ext uri="{FF2B5EF4-FFF2-40B4-BE49-F238E27FC236}">
                <a16:creationId xmlns:a16="http://schemas.microsoft.com/office/drawing/2014/main" id="{8ECFC80A-84D3-582B-9BF2-DAC699075620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878702224"/>
              </p:ext>
            </p:extLst>
          </p:nvPr>
        </p:nvGraphicFramePr>
        <p:xfrm>
          <a:off x="2209801" y="630237"/>
          <a:ext cx="7711846" cy="5641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826000" imgH="3530600" progId="Excel.Chart.8">
                  <p:embed/>
                </p:oleObj>
              </mc:Choice>
              <mc:Fallback>
                <p:oleObj name="Chart" r:id="rId2" imgW="4826000" imgH="3530600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1" y="630237"/>
                        <a:ext cx="7711846" cy="56418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>
            <a:extLst>
              <a:ext uri="{FF2B5EF4-FFF2-40B4-BE49-F238E27FC236}">
                <a16:creationId xmlns:a16="http://schemas.microsoft.com/office/drawing/2014/main" id="{7E3C5ED4-FD12-CF9C-C782-E1296CDEBB67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982030759"/>
              </p:ext>
            </p:extLst>
          </p:nvPr>
        </p:nvGraphicFramePr>
        <p:xfrm>
          <a:off x="2209800" y="533400"/>
          <a:ext cx="7772400" cy="6020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3606800" imgH="2794000" progId="Excel.Chart.8">
                  <p:embed/>
                </p:oleObj>
              </mc:Choice>
              <mc:Fallback>
                <p:oleObj name="Chart" r:id="rId2" imgW="3606800" imgH="2794000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33400"/>
                        <a:ext cx="7772400" cy="60208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9" name="Object 3">
            <a:extLst>
              <a:ext uri="{FF2B5EF4-FFF2-40B4-BE49-F238E27FC236}">
                <a16:creationId xmlns:a16="http://schemas.microsoft.com/office/drawing/2014/main" id="{98F61F18-A466-2423-F7C7-9A6F0FE7CD26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4136011950"/>
              </p:ext>
            </p:extLst>
          </p:nvPr>
        </p:nvGraphicFramePr>
        <p:xfrm>
          <a:off x="2095500" y="471795"/>
          <a:ext cx="8001000" cy="5781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3937000" imgH="2844800" progId="Excel.Chart.8">
                  <p:embed/>
                </p:oleObj>
              </mc:Choice>
              <mc:Fallback>
                <p:oleObj name="Chart" r:id="rId2" imgW="3937000" imgH="2844800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0" y="471795"/>
                        <a:ext cx="8001000" cy="57813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>
            <a:extLst>
              <a:ext uri="{FF2B5EF4-FFF2-40B4-BE49-F238E27FC236}">
                <a16:creationId xmlns:a16="http://schemas.microsoft.com/office/drawing/2014/main" id="{6E1AE756-DBEF-E279-53CD-1B61F0DAEE94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725187307"/>
              </p:ext>
            </p:extLst>
          </p:nvPr>
        </p:nvGraphicFramePr>
        <p:xfrm>
          <a:off x="2209800" y="457200"/>
          <a:ext cx="7772400" cy="6130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3606800" imgH="2844800" progId="Excel.Chart.8">
                  <p:embed/>
                </p:oleObj>
              </mc:Choice>
              <mc:Fallback>
                <p:oleObj name="Chart" r:id="rId2" imgW="3606800" imgH="2844800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57200"/>
                        <a:ext cx="7772400" cy="61303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>
            <a:extLst>
              <a:ext uri="{FF2B5EF4-FFF2-40B4-BE49-F238E27FC236}">
                <a16:creationId xmlns:a16="http://schemas.microsoft.com/office/drawing/2014/main" id="{846A18E0-CC69-3C7B-7F58-BDC0D7D3835D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82563076"/>
              </p:ext>
            </p:extLst>
          </p:nvPr>
        </p:nvGraphicFramePr>
        <p:xfrm>
          <a:off x="2209800" y="463216"/>
          <a:ext cx="7772400" cy="5931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343400" imgH="3314700" progId="Excel.Chart.8">
                  <p:embed/>
                </p:oleObj>
              </mc:Choice>
              <mc:Fallback>
                <p:oleObj name="Chart" r:id="rId2" imgW="4343400" imgH="3314700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63216"/>
                        <a:ext cx="7772400" cy="5931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>
            <a:extLst>
              <a:ext uri="{FF2B5EF4-FFF2-40B4-BE49-F238E27FC236}">
                <a16:creationId xmlns:a16="http://schemas.microsoft.com/office/drawing/2014/main" id="{65D5D9BA-EBEA-105B-F6D2-56BBD2E24050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374428944"/>
              </p:ext>
            </p:extLst>
          </p:nvPr>
        </p:nvGraphicFramePr>
        <p:xfrm>
          <a:off x="2184400" y="636683"/>
          <a:ext cx="7823200" cy="5584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216400" imgH="3009900" progId="Excel.Chart.8">
                  <p:embed/>
                </p:oleObj>
              </mc:Choice>
              <mc:Fallback>
                <p:oleObj name="Chart" r:id="rId2" imgW="4216400" imgH="3009900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4400" y="636683"/>
                        <a:ext cx="7823200" cy="55846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64467FC-4974-45AD-9669-AEF6C911D0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en-US" sz="3200" dirty="0">
                <a:latin typeface="Arial" panose="020B0604020202020204" pitchFamily="34" charset="0"/>
              </a:rPr>
              <a:t>Has Variation in Productivity Increased Over Time?</a:t>
            </a:r>
          </a:p>
        </p:txBody>
      </p:sp>
      <p:graphicFrame>
        <p:nvGraphicFramePr>
          <p:cNvPr id="38916" name="Object 4">
            <a:extLst>
              <a:ext uri="{FF2B5EF4-FFF2-40B4-BE49-F238E27FC236}">
                <a16:creationId xmlns:a16="http://schemas.microsoft.com/office/drawing/2014/main" id="{AB4DD541-9BAA-0345-2112-B404AC8940E0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919970"/>
              </p:ext>
            </p:extLst>
          </p:nvPr>
        </p:nvGraphicFramePr>
        <p:xfrm>
          <a:off x="2209800" y="1066800"/>
          <a:ext cx="7772400" cy="5410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597400" imgH="3200400" progId="Excel.Chart.8">
                  <p:embed/>
                </p:oleObj>
              </mc:Choice>
              <mc:Fallback>
                <p:oleObj name="Chart" r:id="rId2" imgW="4597400" imgH="3200400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066800"/>
                        <a:ext cx="7772400" cy="54106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8" name="Object 6">
            <a:extLst>
              <a:ext uri="{FF2B5EF4-FFF2-40B4-BE49-F238E27FC236}">
                <a16:creationId xmlns:a16="http://schemas.microsoft.com/office/drawing/2014/main" id="{99AD20CF-9258-7CE4-77AF-0F25430C82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520045"/>
              </p:ext>
            </p:extLst>
          </p:nvPr>
        </p:nvGraphicFramePr>
        <p:xfrm>
          <a:off x="2209800" y="685800"/>
          <a:ext cx="7772400" cy="5667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5168900" imgH="3162300" progId="Excel.Chart.8">
                  <p:embed/>
                </p:oleObj>
              </mc:Choice>
              <mc:Fallback>
                <p:oleObj name="Chart" r:id="rId2" imgW="5168900" imgH="3162300" progId="Excel.Char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685800"/>
                        <a:ext cx="7772400" cy="56673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9" name="Object 3">
            <a:extLst>
              <a:ext uri="{FF2B5EF4-FFF2-40B4-BE49-F238E27FC236}">
                <a16:creationId xmlns:a16="http://schemas.microsoft.com/office/drawing/2014/main" id="{522EAC0A-D755-28BB-6702-E055C328A52A}"/>
              </a:ext>
            </a:extLst>
          </p:cNvPr>
          <p:cNvGraphicFramePr>
            <a:graphicFrameLocks noGrp="1" noChangeAspect="1"/>
          </p:cNvGraphicFramePr>
          <p:nvPr>
            <p:ph/>
          </p:nvPr>
        </p:nvGraphicFramePr>
        <p:xfrm>
          <a:off x="2209800" y="1231900"/>
          <a:ext cx="7772400" cy="416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6019800" imgH="3225800" progId="Excel.Chart.8">
                  <p:embed/>
                </p:oleObj>
              </mc:Choice>
              <mc:Fallback>
                <p:oleObj name="Chart" r:id="rId2" imgW="6019800" imgH="3225800" progId="Excel.Chart.8">
                  <p:embed/>
                  <p:pic>
                    <p:nvPicPr>
                      <p:cNvPr id="0" name="Object 3"/>
                      <p:cNvPicPr>
                        <a:picLocks noRot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231900"/>
                        <a:ext cx="7772400" cy="416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>
            <a:extLst>
              <a:ext uri="{FF2B5EF4-FFF2-40B4-BE49-F238E27FC236}">
                <a16:creationId xmlns:a16="http://schemas.microsoft.com/office/drawing/2014/main" id="{85C964F0-2942-7046-349A-877B442399FC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139787773"/>
              </p:ext>
            </p:extLst>
          </p:nvPr>
        </p:nvGraphicFramePr>
        <p:xfrm>
          <a:off x="2209800" y="1125715"/>
          <a:ext cx="7772400" cy="4606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5207000" imgH="3086100" progId="Excel.Chart.8">
                  <p:embed/>
                </p:oleObj>
              </mc:Choice>
              <mc:Fallback>
                <p:oleObj name="Chart" r:id="rId2" imgW="5207000" imgH="3086100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125715"/>
                        <a:ext cx="7772400" cy="46065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>
            <a:extLst>
              <a:ext uri="{FF2B5EF4-FFF2-40B4-BE49-F238E27FC236}">
                <a16:creationId xmlns:a16="http://schemas.microsoft.com/office/drawing/2014/main" id="{89A2249E-833B-F53D-FFB9-60E725AAA858}"/>
              </a:ext>
            </a:extLst>
          </p:cNvPr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76810524"/>
              </p:ext>
            </p:extLst>
          </p:nvPr>
        </p:nvGraphicFramePr>
        <p:xfrm>
          <a:off x="2209800" y="899304"/>
          <a:ext cx="7772400" cy="5059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5384800" imgH="3505200" progId="Excel.Chart.8">
                  <p:embed/>
                </p:oleObj>
              </mc:Choice>
              <mc:Fallback>
                <p:oleObj name="Chart" r:id="rId2" imgW="5384800" imgH="3505200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899304"/>
                        <a:ext cx="7772400" cy="50593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7" name="Rectangle 10256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D0E8F875-4623-43E6-AE1C-2C3E20DF12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5600"/>
              <a:t>U.S. Crop Yields </a:t>
            </a:r>
          </a:p>
        </p:txBody>
      </p:sp>
      <p:sp>
        <p:nvSpPr>
          <p:cNvPr id="10259" name="Oval 10258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7" name="Picture 7">
            <a:extLst>
              <a:ext uri="{FF2B5EF4-FFF2-40B4-BE49-F238E27FC236}">
                <a16:creationId xmlns:a16="http://schemas.microsoft.com/office/drawing/2014/main" id="{E02943E6-0B98-9427-8E31-F502FA62D5B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6" r="21094" b="-1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6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58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431AB0DC-6E7E-F52D-6125-DE5AE8648B8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657715" y="2990818"/>
            <a:ext cx="4195673" cy="2913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 sz="2000">
                <a:solidFill>
                  <a:schemeClr val="tx1">
                    <a:alpha val="80000"/>
                  </a:schemeClr>
                </a:solidFill>
                <a:latin typeface="+mn-lt"/>
              </a:rPr>
              <a:t>For most crops yield / area increasing over time</a:t>
            </a:r>
          </a:p>
          <a:p>
            <a:r>
              <a:rPr lang="en-US" altLang="en-US" sz="2000">
                <a:solidFill>
                  <a:schemeClr val="tx1">
                    <a:alpha val="80000"/>
                  </a:schemeClr>
                </a:solidFill>
                <a:latin typeface="+mn-lt"/>
              </a:rPr>
              <a:t>Factors</a:t>
            </a:r>
          </a:p>
          <a:p>
            <a:pPr lvl="1"/>
            <a:r>
              <a:rPr lang="en-US" altLang="en-US" sz="2000">
                <a:solidFill>
                  <a:schemeClr val="tx1">
                    <a:alpha val="80000"/>
                  </a:schemeClr>
                </a:solidFill>
                <a:latin typeface="+mn-lt"/>
              </a:rPr>
              <a:t>Management</a:t>
            </a:r>
          </a:p>
          <a:p>
            <a:pPr lvl="1"/>
            <a:r>
              <a:rPr lang="en-US" altLang="en-US" sz="2000">
                <a:solidFill>
                  <a:schemeClr val="tx1">
                    <a:alpha val="80000"/>
                  </a:schemeClr>
                </a:solidFill>
                <a:latin typeface="+mn-lt"/>
              </a:rPr>
              <a:t>Shifts in growing region</a:t>
            </a:r>
          </a:p>
          <a:p>
            <a:pPr lvl="1"/>
            <a:r>
              <a:rPr lang="en-US" altLang="en-US" sz="2000">
                <a:solidFill>
                  <a:schemeClr val="tx1">
                    <a:alpha val="80000"/>
                  </a:schemeClr>
                </a:solidFill>
                <a:latin typeface="+mn-lt"/>
              </a:rPr>
              <a:t>Genetic change</a:t>
            </a:r>
          </a:p>
          <a:p>
            <a:pPr lvl="2"/>
            <a:r>
              <a:rPr lang="en-US" altLang="en-US">
                <a:solidFill>
                  <a:schemeClr val="tx1">
                    <a:alpha val="80000"/>
                  </a:schemeClr>
                </a:solidFill>
                <a:latin typeface="+mn-lt"/>
              </a:rPr>
              <a:t>Long term selection?</a:t>
            </a:r>
          </a:p>
        </p:txBody>
      </p:sp>
      <p:sp>
        <p:nvSpPr>
          <p:cNvPr id="10260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0262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89" name="Rectangle 1128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90" name="Rectangle 1128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91" name="Rectangle 1129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92" name="Rectangle 1129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93" name="Freeform: Shape 1128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288" name="Rectangle 1128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2707033F-8E45-03FE-B03F-CB8BD31FF8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alt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Management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4E15A1C-6E7C-3A28-04DA-27F5225F95D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000">
                <a:latin typeface="+mn-lt"/>
              </a:rPr>
              <a:t>Irrigation</a:t>
            </a:r>
          </a:p>
          <a:p>
            <a:r>
              <a:rPr lang="en-US" altLang="en-US" sz="2000">
                <a:latin typeface="+mn-lt"/>
              </a:rPr>
              <a:t>Mineral Nutrition</a:t>
            </a:r>
          </a:p>
          <a:p>
            <a:r>
              <a:rPr lang="en-US" altLang="en-US" sz="2000">
                <a:latin typeface="+mn-lt"/>
              </a:rPr>
              <a:t>Spacing and population</a:t>
            </a:r>
          </a:p>
          <a:p>
            <a:r>
              <a:rPr lang="en-US" altLang="en-US" sz="2000">
                <a:latin typeface="+mn-lt"/>
              </a:rPr>
              <a:t>Pest control</a:t>
            </a:r>
          </a:p>
          <a:p>
            <a:r>
              <a:rPr lang="en-US" altLang="en-US" sz="2000">
                <a:latin typeface="+mn-lt"/>
              </a:rPr>
              <a:t>Increased precision of equipment</a:t>
            </a:r>
          </a:p>
          <a:p>
            <a:endParaRPr lang="en-US" altLang="en-US" sz="2000">
              <a:latin typeface="+mn-lt"/>
            </a:endParaRPr>
          </a:p>
        </p:txBody>
      </p:sp>
      <p:pic>
        <p:nvPicPr>
          <p:cNvPr id="11273" name="Picture 9">
            <a:extLst>
              <a:ext uri="{FF2B5EF4-FFF2-40B4-BE49-F238E27FC236}">
                <a16:creationId xmlns:a16="http://schemas.microsoft.com/office/drawing/2014/main" id="{7DE1DD92-5BAF-BBD4-E4D7-DF17B8981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9502" y="665409"/>
            <a:ext cx="3615776" cy="553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5" name="Rectangle 3687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77" name="Rectangle 3687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79" name="Rectangle 3687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81" name="Rectangle 3688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883" name="Freeform: Shape 3688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885" name="Rectangle 3688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9AFD2A0C-E30C-4449-A01E-3F721CB662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alt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much of this gain is due to genetic improvement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8ACD294-BE5F-F793-5D47-DA29A0BC433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000">
                <a:latin typeface="+mn-lt"/>
              </a:rPr>
              <a:t>Most crops are not well documented</a:t>
            </a:r>
          </a:p>
          <a:p>
            <a:r>
              <a:rPr lang="en-US" altLang="en-US" sz="2000">
                <a:latin typeface="+mn-lt"/>
              </a:rPr>
              <a:t>Corn - many studies</a:t>
            </a:r>
          </a:p>
          <a:p>
            <a:pPr lvl="1"/>
            <a:r>
              <a:rPr lang="en-US" altLang="en-US" sz="2000">
                <a:latin typeface="+mn-lt"/>
              </a:rPr>
              <a:t>Castelberry et al</a:t>
            </a:r>
          </a:p>
          <a:p>
            <a:pPr lvl="1"/>
            <a:r>
              <a:rPr lang="en-US" altLang="en-US" sz="2000">
                <a:latin typeface="+mn-lt"/>
              </a:rPr>
              <a:t>Duvick</a:t>
            </a:r>
          </a:p>
          <a:p>
            <a:pPr lvl="1"/>
            <a:r>
              <a:rPr lang="en-US" altLang="en-US" sz="2000">
                <a:latin typeface="+mn-lt"/>
              </a:rPr>
              <a:t>Russell</a:t>
            </a:r>
          </a:p>
          <a:p>
            <a:pPr lvl="1"/>
            <a:r>
              <a:rPr lang="en-US" altLang="en-US" sz="2000">
                <a:latin typeface="+mn-lt"/>
              </a:rPr>
              <a:t>others</a:t>
            </a:r>
          </a:p>
          <a:p>
            <a:r>
              <a:rPr lang="en-US" altLang="en-US" sz="2000">
                <a:latin typeface="+mn-lt"/>
              </a:rPr>
              <a:t>Corn 50% (30-70%)</a:t>
            </a:r>
          </a:p>
        </p:txBody>
      </p:sp>
      <p:pic>
        <p:nvPicPr>
          <p:cNvPr id="36870" name="Picture 6">
            <a:extLst>
              <a:ext uri="{FF2B5EF4-FFF2-40B4-BE49-F238E27FC236}">
                <a16:creationId xmlns:a16="http://schemas.microsoft.com/office/drawing/2014/main" id="{B2F8C7D3-9105-3A75-E287-241A4EC5E1F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02" y="1643339"/>
            <a:ext cx="3615776" cy="358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7" name="Rectangle 43016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B2EDE4CF-1348-9658-44C2-E22673FF0E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altLang="en-US" sz="4000">
                <a:solidFill>
                  <a:srgbClr val="FFFFFF"/>
                </a:solidFill>
                <a:latin typeface="Arial" panose="020B0604020202020204" pitchFamily="34" charset="0"/>
              </a:rPr>
              <a:t>Other Crops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FBFD287-8713-A731-F609-B28907EB892A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r>
              <a:rPr lang="en-US" altLang="en-US" sz="2000">
                <a:latin typeface="Arial" panose="020B0604020202020204" pitchFamily="34" charset="0"/>
              </a:rPr>
              <a:t>Wheat (USA)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</a:rPr>
              <a:t>Schmidt 1984 &gt;50%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</a:rPr>
              <a:t>Austin UK 1999 ?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</a:rPr>
              <a:t>Reynolds et al. 1999 CIMMYT</a:t>
            </a:r>
          </a:p>
          <a:p>
            <a:r>
              <a:rPr lang="en-US" altLang="en-US" sz="2000">
                <a:latin typeface="Arial" panose="020B0604020202020204" pitchFamily="34" charset="0"/>
              </a:rPr>
              <a:t>Soybean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</a:rPr>
              <a:t>Specht et al. 1999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</a:rPr>
              <a:t>&gt;50%</a:t>
            </a:r>
          </a:p>
          <a:p>
            <a:r>
              <a:rPr lang="en-US" altLang="en-US" sz="2000">
                <a:latin typeface="Arial" panose="020B0604020202020204" pitchFamily="34" charset="0"/>
              </a:rPr>
              <a:t>Barley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</a:rPr>
              <a:t>Rasmussen</a:t>
            </a:r>
          </a:p>
          <a:p>
            <a:pPr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cxnSp>
        <p:nvCxnSpPr>
          <p:cNvPr id="43019" name="Straight Connector 43018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2" name="Rectangle 4">
            <a:extLst>
              <a:ext uri="{FF2B5EF4-FFF2-40B4-BE49-F238E27FC236}">
                <a16:creationId xmlns:a16="http://schemas.microsoft.com/office/drawing/2014/main" id="{643B8C36-0BDB-2C2F-67FC-44174E7020E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r>
              <a:rPr lang="en-US" altLang="en-US" sz="2000">
                <a:latin typeface="Arial" panose="020B0604020202020204" pitchFamily="34" charset="0"/>
              </a:rPr>
              <a:t>Cotton 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</a:rPr>
              <a:t>Bridges and Meredith 1984</a:t>
            </a:r>
          </a:p>
          <a:p>
            <a:r>
              <a:rPr lang="en-US" altLang="en-US" sz="2000">
                <a:latin typeface="Arial" panose="020B0604020202020204" pitchFamily="34" charset="0"/>
              </a:rPr>
              <a:t>Rice IRRI 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</a:rPr>
              <a:t>Peng et al. 1999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</a:rPr>
              <a:t>No gain in IRRI rice since IR8</a:t>
            </a:r>
          </a:p>
          <a:p>
            <a:r>
              <a:rPr lang="en-US" altLang="en-US" sz="2000">
                <a:latin typeface="Arial" panose="020B0604020202020204" pitchFamily="34" charset="0"/>
              </a:rPr>
              <a:t>Potato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</a:rPr>
              <a:t>Douches et al. 1996</a:t>
            </a:r>
          </a:p>
          <a:p>
            <a:pPr lvl="1"/>
            <a:endParaRPr lang="en-US" altLang="en-US" sz="2000">
              <a:latin typeface="Arial" panose="020B0604020202020204" pitchFamily="34" charset="0"/>
            </a:endParaRPr>
          </a:p>
          <a:p>
            <a:endParaRPr lang="en-US" altLang="en-US" sz="2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35" name="Rectangle 13334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6FD5A1CD-EE54-2A5A-F0DC-22E0246A10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Selection Criteria Affecting Yield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B0217434-779E-DB1D-1DFC-497A033963E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 sz="2000">
                <a:latin typeface="+mn-lt"/>
              </a:rPr>
              <a:t>Yield</a:t>
            </a:r>
          </a:p>
          <a:p>
            <a:r>
              <a:rPr lang="en-US" altLang="en-US" sz="2000">
                <a:latin typeface="+mn-lt"/>
              </a:rPr>
              <a:t>Pest resistance</a:t>
            </a:r>
          </a:p>
          <a:p>
            <a:r>
              <a:rPr lang="en-US" altLang="en-US" sz="2000">
                <a:latin typeface="+mn-lt"/>
              </a:rPr>
              <a:t>Response to inputs</a:t>
            </a:r>
          </a:p>
          <a:p>
            <a:r>
              <a:rPr lang="en-US" altLang="en-US" sz="2000">
                <a:latin typeface="+mn-lt"/>
              </a:rPr>
              <a:t>Altered morphology</a:t>
            </a:r>
          </a:p>
          <a:p>
            <a:r>
              <a:rPr lang="en-US" altLang="en-US" sz="2000">
                <a:latin typeface="+mn-lt"/>
              </a:rPr>
              <a:t>Altered phenology</a:t>
            </a:r>
          </a:p>
        </p:txBody>
      </p:sp>
      <p:sp>
        <p:nvSpPr>
          <p:cNvPr id="13336" name="Rectangle 13335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7" name="Rectangle 13336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38" name="Rectangle 13337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39" name="Rectangle 1333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318" name="Picture 6">
            <a:extLst>
              <a:ext uri="{FF2B5EF4-FFF2-40B4-BE49-F238E27FC236}">
                <a16:creationId xmlns:a16="http://schemas.microsoft.com/office/drawing/2014/main" id="{7CDBE3F5-A30D-C60B-8998-E44C5D5B7C7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67" y="2037393"/>
            <a:ext cx="4170530" cy="281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7D4B05-C4EC-5FF3-DF9A-0036835B9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7" name="Rectangle 43016">
            <a:extLst>
              <a:ext uri="{FF2B5EF4-FFF2-40B4-BE49-F238E27FC236}">
                <a16:creationId xmlns:a16="http://schemas.microsoft.com/office/drawing/2014/main" id="{5DDD12AE-5081-1445-5AAD-65F723FB1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974A3ABC-3743-01BF-86D7-4FCD72A656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altLang="en-US" sz="4000" dirty="0">
                <a:solidFill>
                  <a:schemeClr val="bg1"/>
                </a:solidFill>
                <a:latin typeface="Arial" panose="020B0604020202020204" pitchFamily="34" charset="0"/>
              </a:rPr>
              <a:t>High Input Agriculture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5BAA6323-3985-6A87-D98C-195E01C4C3B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380855" y="1412488"/>
            <a:ext cx="3427283" cy="5293111"/>
          </a:xfrm>
        </p:spPr>
        <p:txBody>
          <a:bodyPr>
            <a:normAutofit/>
          </a:bodyPr>
          <a:lstStyle/>
          <a:p>
            <a:pPr lvl="1"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	Inputs</a:t>
            </a:r>
          </a:p>
          <a:p>
            <a:endParaRPr lang="en-US" altLang="en-US" sz="2000" dirty="0">
              <a:latin typeface="Arial" panose="020B0604020202020204" pitchFamily="34" charset="0"/>
            </a:endParaRPr>
          </a:p>
          <a:p>
            <a:r>
              <a:rPr lang="en-US" altLang="en-US" sz="2000" dirty="0">
                <a:latin typeface="Arial" panose="020B0604020202020204" pitchFamily="34" charset="0"/>
              </a:rPr>
              <a:t>High levels of N</a:t>
            </a:r>
          </a:p>
          <a:p>
            <a:pPr>
              <a:buFontTx/>
              <a:buNone/>
            </a:pPr>
            <a:endParaRPr lang="en-US" altLang="en-US" sz="2000" dirty="0">
              <a:latin typeface="Arial" panose="020B0604020202020204" pitchFamily="34" charset="0"/>
            </a:endParaRPr>
          </a:p>
          <a:p>
            <a:r>
              <a:rPr lang="en-US" altLang="en-US" sz="2000" dirty="0">
                <a:latin typeface="Arial" panose="020B0604020202020204" pitchFamily="34" charset="0"/>
              </a:rPr>
              <a:t>High populations</a:t>
            </a:r>
            <a:br>
              <a:rPr lang="en-US" altLang="en-US" sz="2000" dirty="0">
                <a:latin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</a:endParaRPr>
          </a:p>
          <a:p>
            <a:r>
              <a:rPr lang="en-US" altLang="en-US" sz="2000" dirty="0">
                <a:latin typeface="Arial" panose="020B0604020202020204" pitchFamily="34" charset="0"/>
              </a:rPr>
              <a:t>Irrigation</a:t>
            </a:r>
          </a:p>
          <a:p>
            <a:pPr>
              <a:buFontTx/>
              <a:buNone/>
            </a:pPr>
            <a:endParaRPr lang="en-US" altLang="en-US" sz="2000" dirty="0">
              <a:latin typeface="Arial" panose="020B0604020202020204" pitchFamily="34" charset="0"/>
            </a:endParaRPr>
          </a:p>
        </p:txBody>
      </p:sp>
      <p:cxnSp>
        <p:nvCxnSpPr>
          <p:cNvPr id="43019" name="Straight Connector 43018">
            <a:extLst>
              <a:ext uri="{FF2B5EF4-FFF2-40B4-BE49-F238E27FC236}">
                <a16:creationId xmlns:a16="http://schemas.microsoft.com/office/drawing/2014/main" id="{A2FB770E-6E57-7F75-6A03-CF8930316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2" name="Rectangle 4">
            <a:extLst>
              <a:ext uri="{FF2B5EF4-FFF2-40B4-BE49-F238E27FC236}">
                <a16:creationId xmlns:a16="http://schemas.microsoft.com/office/drawing/2014/main" id="{374F8C11-6E60-DA10-0CD1-EA12847AD13D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		Results</a:t>
            </a:r>
            <a:br>
              <a:rPr lang="en-US" altLang="en-US" sz="2000" dirty="0">
                <a:latin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</a:endParaRPr>
          </a:p>
          <a:p>
            <a:r>
              <a:rPr lang="en-US" altLang="en-US" sz="2000" dirty="0">
                <a:latin typeface="Arial" panose="020B0604020202020204" pitchFamily="34" charset="0"/>
              </a:rPr>
              <a:t>Increased yield</a:t>
            </a:r>
            <a:br>
              <a:rPr lang="en-US" altLang="en-US" sz="2000" dirty="0">
                <a:latin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</a:endParaRPr>
          </a:p>
          <a:p>
            <a:r>
              <a:rPr lang="en-US" altLang="en-US" sz="2000" dirty="0">
                <a:latin typeface="Arial" panose="020B0604020202020204" pitchFamily="34" charset="0"/>
              </a:rPr>
              <a:t>Increased lodging</a:t>
            </a:r>
            <a:br>
              <a:rPr lang="en-US" altLang="en-US" sz="2000" dirty="0">
                <a:latin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</a:endParaRPr>
          </a:p>
          <a:p>
            <a:r>
              <a:rPr lang="en-US" altLang="en-US" sz="2000" dirty="0">
                <a:latin typeface="Arial" panose="020B0604020202020204" pitchFamily="34" charset="0"/>
              </a:rPr>
              <a:t>Increased pest pressure</a:t>
            </a:r>
          </a:p>
          <a:p>
            <a:pPr marL="0" indent="0">
              <a:buNone/>
            </a:pPr>
            <a:endParaRPr lang="en-US" altLang="en-US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304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91" name="Rectangle 32790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92" name="Rectangle 3279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93" name="Rectangle 3279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94" name="Rectangle 3279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795" name="Freeform: Shape 3278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796" name="Rectangle 3279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CD15EC31-917E-01DE-2E54-DE695AEBE7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altLang="en-US" sz="4000">
                <a:solidFill>
                  <a:srgbClr val="FFFFFF"/>
                </a:solidFill>
              </a:rPr>
              <a:t>Strategies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71CCBA22-9C7A-A428-5AA7-59C5C5D9CFA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000">
                <a:latin typeface="+mn-lt"/>
              </a:rPr>
              <a:t>Corn</a:t>
            </a:r>
          </a:p>
          <a:p>
            <a:r>
              <a:rPr lang="en-US" altLang="en-US" sz="2000">
                <a:latin typeface="+mn-lt"/>
              </a:rPr>
              <a:t>increased stalk strength, modified leaf angle.</a:t>
            </a:r>
            <a:br>
              <a:rPr lang="en-US" altLang="en-US" sz="2000">
                <a:latin typeface="+mn-lt"/>
              </a:rPr>
            </a:br>
            <a:endParaRPr lang="en-US" altLang="en-US" sz="2000">
              <a:latin typeface="+mn-lt"/>
            </a:endParaRPr>
          </a:p>
          <a:p>
            <a:r>
              <a:rPr lang="en-US" altLang="en-US" sz="2000">
                <a:latin typeface="+mn-lt"/>
              </a:rPr>
              <a:t>Stress resistance due to selection at high densities</a:t>
            </a:r>
            <a:br>
              <a:rPr lang="en-US" altLang="en-US" sz="2000">
                <a:latin typeface="+mn-lt"/>
              </a:rPr>
            </a:br>
            <a:endParaRPr lang="en-US" altLang="en-US" sz="2000">
              <a:latin typeface="+mn-lt"/>
            </a:endParaRPr>
          </a:p>
          <a:p>
            <a:r>
              <a:rPr lang="en-US" altLang="en-US" sz="2000">
                <a:latin typeface="+mn-lt"/>
              </a:rPr>
              <a:t>Pest resistance found within elite pool</a:t>
            </a:r>
          </a:p>
          <a:p>
            <a:endParaRPr lang="en-US" altLang="en-US" sz="2000">
              <a:latin typeface="+mn-lt"/>
            </a:endParaRPr>
          </a:p>
        </p:txBody>
      </p:sp>
      <p:pic>
        <p:nvPicPr>
          <p:cNvPr id="32774" name="Picture 6">
            <a:extLst>
              <a:ext uri="{FF2B5EF4-FFF2-40B4-BE49-F238E27FC236}">
                <a16:creationId xmlns:a16="http://schemas.microsoft.com/office/drawing/2014/main" id="{30FF8FA0-3F0A-E987-6BFB-111CBEC6191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3" r="1818" b="2"/>
          <a:stretch>
            <a:fillRect/>
          </a:stretch>
        </p:blipFill>
        <p:spPr>
          <a:xfrm>
            <a:off x="8109502" y="10"/>
            <a:ext cx="408249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37" name="Rectangle 34836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9" name="Rectangle 3483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6" name="Rectangle 3483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8" name="Rectangle 3483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840" name="Freeform: Shape 3483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842" name="Rectangle 3484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9B832DAB-F6AD-463A-1EE0-0E802BB9E9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altLang="en-US" sz="4000">
                <a:solidFill>
                  <a:srgbClr val="FFFFFF"/>
                </a:solidFill>
              </a:rPr>
              <a:t>Alternate Strategies  </a:t>
            </a:r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4D2CE2F9-40B2-F4E6-9D0D-CE68D315D1E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000">
                <a:latin typeface="+mn-lt"/>
              </a:rPr>
              <a:t>Small grains, sorghum, and others</a:t>
            </a:r>
          </a:p>
          <a:p>
            <a:r>
              <a:rPr lang="en-US" altLang="en-US" sz="2000">
                <a:latin typeface="+mn-lt"/>
              </a:rPr>
              <a:t>Stalk lodging</a:t>
            </a:r>
          </a:p>
          <a:p>
            <a:pPr lvl="1"/>
            <a:r>
              <a:rPr lang="en-US" altLang="en-US" sz="2000">
                <a:latin typeface="+mn-lt"/>
              </a:rPr>
              <a:t>Dwarf genes</a:t>
            </a:r>
          </a:p>
          <a:p>
            <a:r>
              <a:rPr lang="en-US" altLang="en-US" sz="2000">
                <a:latin typeface="+mn-lt"/>
              </a:rPr>
              <a:t>Pest resistance</a:t>
            </a:r>
          </a:p>
          <a:p>
            <a:pPr lvl="1"/>
            <a:r>
              <a:rPr lang="en-US" altLang="en-US" sz="2000">
                <a:latin typeface="+mn-lt"/>
              </a:rPr>
              <a:t>Single gene systems</a:t>
            </a:r>
          </a:p>
          <a:p>
            <a:r>
              <a:rPr lang="en-US" altLang="en-US" sz="2000">
                <a:latin typeface="+mn-lt"/>
              </a:rPr>
              <a:t>Yield and quality</a:t>
            </a:r>
          </a:p>
          <a:p>
            <a:pPr lvl="1"/>
            <a:r>
              <a:rPr lang="en-US" altLang="en-US" sz="2000">
                <a:latin typeface="+mn-lt"/>
              </a:rPr>
              <a:t>Quantitative traits</a:t>
            </a:r>
          </a:p>
          <a:p>
            <a:endParaRPr lang="en-US" altLang="en-US" sz="2000">
              <a:latin typeface="+mn-lt"/>
            </a:endParaRPr>
          </a:p>
        </p:txBody>
      </p:sp>
      <p:pic>
        <p:nvPicPr>
          <p:cNvPr id="34827" name="Picture 11">
            <a:extLst>
              <a:ext uri="{FF2B5EF4-FFF2-40B4-BE49-F238E27FC236}">
                <a16:creationId xmlns:a16="http://schemas.microsoft.com/office/drawing/2014/main" id="{AB4B566F-B3A6-3AD1-4929-420F6DBB93E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4" r="40491" b="1"/>
          <a:stretch>
            <a:fillRect/>
          </a:stretch>
        </p:blipFill>
        <p:spPr>
          <a:xfrm>
            <a:off x="8109502" y="10"/>
            <a:ext cx="408249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04AA3E4-EAA8-D79F-7350-12BBBF049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55800" y="225102"/>
            <a:ext cx="8229600" cy="1143000"/>
          </a:xfrm>
        </p:spPr>
        <p:txBody>
          <a:bodyPr/>
          <a:lstStyle/>
          <a:p>
            <a:pPr algn="ctr"/>
            <a:r>
              <a:rPr lang="en-US" altLang="en-US" sz="2800" dirty="0">
                <a:latin typeface="Arial" panose="020B0604020202020204" pitchFamily="34" charset="0"/>
              </a:rPr>
              <a:t>What can be attributed to long-term selection?</a:t>
            </a:r>
          </a:p>
        </p:txBody>
      </p:sp>
      <p:graphicFrame>
        <p:nvGraphicFramePr>
          <p:cNvPr id="35843" name="Object 3">
            <a:extLst>
              <a:ext uri="{FF2B5EF4-FFF2-40B4-BE49-F238E27FC236}">
                <a16:creationId xmlns:a16="http://schemas.microsoft.com/office/drawing/2014/main" id="{487C5438-FF7A-635C-D265-EA070B1EF29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364783"/>
              </p:ext>
            </p:extLst>
          </p:nvPr>
        </p:nvGraphicFramePr>
        <p:xfrm>
          <a:off x="2362200" y="1219200"/>
          <a:ext cx="7467600" cy="5337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3873500" imgH="2768600" progId="Excel.Chart.8">
                  <p:embed/>
                </p:oleObj>
              </mc:Choice>
              <mc:Fallback>
                <p:oleObj name="Chart" r:id="rId2" imgW="3873500" imgH="2768600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219200"/>
                        <a:ext cx="7467600" cy="53374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91E05E8-7F83-D813-3ABA-3DCE92C306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altLang="en-US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Long -Term Selection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A760FD5-8F40-F32B-E319-3FA3CDBBD58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39800" y="2083052"/>
            <a:ext cx="4419600" cy="4114800"/>
          </a:xfrm>
          <a:effectLst/>
        </p:spPr>
        <p:txBody>
          <a:bodyPr>
            <a:normAutofit/>
          </a:bodyPr>
          <a:lstStyle/>
          <a:p>
            <a:r>
              <a:rPr lang="en-US" altLang="en-US" sz="2000" dirty="0">
                <a:ea typeface="Red Hat Display Medium" panose="02010303040201060303" pitchFamily="2" charset="0"/>
                <a:cs typeface="Red Hat Display Medium" panose="02010303040201060303" pitchFamily="2" charset="0"/>
              </a:rPr>
              <a:t>Consistent selection criteria</a:t>
            </a:r>
          </a:p>
          <a:p>
            <a:r>
              <a:rPr lang="en-US" altLang="en-US" sz="2000" dirty="0">
                <a:ea typeface="Red Hat Display Medium" panose="02010303040201060303" pitchFamily="2" charset="0"/>
                <a:cs typeface="Red Hat Display Medium" panose="02010303040201060303" pitchFamily="2" charset="0"/>
              </a:rPr>
              <a:t>Repeated over many generations</a:t>
            </a:r>
          </a:p>
          <a:p>
            <a:r>
              <a:rPr lang="en-US" altLang="en-US" sz="2000" dirty="0">
                <a:ea typeface="Red Hat Display Medium" panose="02010303040201060303" pitchFamily="2" charset="0"/>
                <a:cs typeface="Red Hat Display Medium" panose="02010303040201060303" pitchFamily="2" charset="0"/>
              </a:rPr>
              <a:t>No (low) migration</a:t>
            </a:r>
          </a:p>
          <a:p>
            <a:r>
              <a:rPr lang="en-US" altLang="en-US" sz="2000" dirty="0">
                <a:ea typeface="Red Hat Display Medium" panose="02010303040201060303" pitchFamily="2" charset="0"/>
                <a:cs typeface="Red Hat Display Medium" panose="02010303040201060303" pitchFamily="2" charset="0"/>
              </a:rPr>
              <a:t>Are these characteristic of most cultivar development programs?</a:t>
            </a:r>
          </a:p>
        </p:txBody>
      </p:sp>
      <p:graphicFrame>
        <p:nvGraphicFramePr>
          <p:cNvPr id="12292" name="Object 4">
            <a:extLst>
              <a:ext uri="{FF2B5EF4-FFF2-40B4-BE49-F238E27FC236}">
                <a16:creationId xmlns:a16="http://schemas.microsoft.com/office/drawing/2014/main" id="{4E15DB91-599C-F1C2-F03B-39AD071EABAC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97395197"/>
              </p:ext>
            </p:extLst>
          </p:nvPr>
        </p:nvGraphicFramePr>
        <p:xfrm>
          <a:off x="5257800" y="1964267"/>
          <a:ext cx="6371129" cy="4352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3606800" imgH="2463800" progId="Excel.Chart.8">
                  <p:embed/>
                </p:oleObj>
              </mc:Choice>
              <mc:Fallback>
                <p:oleObj name="Chart" r:id="rId2" imgW="3606800" imgH="2463800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964267"/>
                        <a:ext cx="6371129" cy="4352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71" name="Rectangle 2767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72" name="Rectangle 2767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73" name="Rectangle 2767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74" name="Rectangle 2767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675" name="Freeform: Shape 2766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676" name="Rectangle 2767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9CA08F20-55BE-AED9-1B72-FE1C36F4A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alt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Corn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792CCC40-8D0F-5CEA-12A9-796107B422D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000">
                <a:latin typeface="+mn-lt"/>
              </a:rPr>
              <a:t>Most breeders select for same parameter (harvestable yield)</a:t>
            </a:r>
          </a:p>
          <a:p>
            <a:r>
              <a:rPr lang="en-US" altLang="en-US" sz="2000">
                <a:latin typeface="+mn-lt"/>
              </a:rPr>
              <a:t>Most elite germplasm available recycled</a:t>
            </a:r>
          </a:p>
          <a:p>
            <a:r>
              <a:rPr lang="en-US" altLang="en-US" sz="2000">
                <a:latin typeface="+mn-lt"/>
              </a:rPr>
              <a:t>Resistance found within elite pool</a:t>
            </a:r>
          </a:p>
          <a:p>
            <a:r>
              <a:rPr lang="en-US" altLang="en-US" sz="2000">
                <a:latin typeface="+mn-lt"/>
              </a:rPr>
              <a:t>Studies show pattern of long-term selection</a:t>
            </a:r>
          </a:p>
        </p:txBody>
      </p:sp>
      <p:pic>
        <p:nvPicPr>
          <p:cNvPr id="27654" name="Picture 6">
            <a:extLst>
              <a:ext uri="{FF2B5EF4-FFF2-40B4-BE49-F238E27FC236}">
                <a16:creationId xmlns:a16="http://schemas.microsoft.com/office/drawing/2014/main" id="{EF5645DE-39F9-2D28-B4EE-DDC31D76745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02" y="2199737"/>
            <a:ext cx="3615776" cy="247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98" name="Rectangle 2869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99" name="Rectangle 2869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00" name="Rectangle 2869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01" name="Rectangle 2870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702" name="Freeform: Shape 2869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703" name="Rectangle 2870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8E4F4CD8-0D79-13FE-DD8B-621278C84D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alt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Many other crops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5430381-3B5B-0D11-E18E-25BD62654D3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000">
                <a:latin typeface="+mn-lt"/>
              </a:rPr>
              <a:t>Generally want to stay within elite pool for quality</a:t>
            </a:r>
          </a:p>
          <a:p>
            <a:r>
              <a:rPr lang="en-US" altLang="en-US" sz="2000">
                <a:latin typeface="+mn-lt"/>
              </a:rPr>
              <a:t>Select for yield</a:t>
            </a:r>
          </a:p>
          <a:p>
            <a:r>
              <a:rPr lang="en-US" altLang="en-US" sz="2000">
                <a:latin typeface="+mn-lt"/>
              </a:rPr>
              <a:t>Often forced to leave elite material for pest resistance or morphological change </a:t>
            </a:r>
          </a:p>
          <a:p>
            <a:r>
              <a:rPr lang="en-US" altLang="en-US" sz="2000">
                <a:latin typeface="+mn-lt"/>
              </a:rPr>
              <a:t>Backcrossing </a:t>
            </a:r>
          </a:p>
        </p:txBody>
      </p:sp>
      <p:pic>
        <p:nvPicPr>
          <p:cNvPr id="28681" name="Picture 9">
            <a:extLst>
              <a:ext uri="{FF2B5EF4-FFF2-40B4-BE49-F238E27FC236}">
                <a16:creationId xmlns:a16="http://schemas.microsoft.com/office/drawing/2014/main" id="{FEAFBED6-4EDD-298C-A83C-853F6694EC6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02" y="2218623"/>
            <a:ext cx="3615776" cy="243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707" name="Rectangle 2970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09" name="Rectangle 2970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11" name="Rectangle 2971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13" name="Rectangle 2971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715" name="Freeform: Shape 2971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717" name="Rectangle 2971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4E73F1F1-84B8-CB76-5115-DECF07E439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alt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Potato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2265502E-D107-BF25-FAFC-17234921C1E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000">
                <a:latin typeface="+mn-lt"/>
              </a:rPr>
              <a:t>Yield increases not due to selection. (Douches et al 1996)</a:t>
            </a:r>
          </a:p>
          <a:p>
            <a:r>
              <a:rPr lang="en-US" altLang="en-US" sz="2000">
                <a:latin typeface="+mn-lt"/>
              </a:rPr>
              <a:t>Selection has emphasized</a:t>
            </a:r>
          </a:p>
          <a:p>
            <a:pPr lvl="1"/>
            <a:r>
              <a:rPr lang="en-US" altLang="en-US" sz="2000">
                <a:latin typeface="+mn-lt"/>
              </a:rPr>
              <a:t>Earliness</a:t>
            </a:r>
          </a:p>
          <a:p>
            <a:pPr lvl="1"/>
            <a:r>
              <a:rPr lang="en-US" altLang="en-US" sz="2000">
                <a:latin typeface="+mn-lt"/>
              </a:rPr>
              <a:t>Quality</a:t>
            </a:r>
          </a:p>
          <a:p>
            <a:pPr lvl="1"/>
            <a:r>
              <a:rPr lang="en-US" altLang="en-US" sz="2000">
                <a:latin typeface="+mn-lt"/>
              </a:rPr>
              <a:t>Pest resistance</a:t>
            </a:r>
          </a:p>
        </p:txBody>
      </p:sp>
      <p:pic>
        <p:nvPicPr>
          <p:cNvPr id="29702" name="Picture 6">
            <a:extLst>
              <a:ext uri="{FF2B5EF4-FFF2-40B4-BE49-F238E27FC236}">
                <a16:creationId xmlns:a16="http://schemas.microsoft.com/office/drawing/2014/main" id="{12F53FE5-CD31-41AB-4AA1-F97AB00B316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02" y="2034463"/>
            <a:ext cx="3615776" cy="280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31" name="Rectangle 3073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33" name="Rectangle 3073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35" name="Rectangle 3073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37" name="Rectangle 3073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739" name="Freeform: Shape 3073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741" name="Rectangle 3074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5B8F4A10-CA5C-B66E-9FCC-BF625F27A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alt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Potato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BE15152A-5DAC-44F5-180F-93CB9BD8CA8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000">
                <a:latin typeface="+mn-lt"/>
              </a:rPr>
              <a:t>Very old varieties still being grown.</a:t>
            </a:r>
            <a:br>
              <a:rPr lang="en-US" altLang="en-US" sz="2000">
                <a:latin typeface="+mn-lt"/>
              </a:rPr>
            </a:br>
            <a:endParaRPr lang="en-US" altLang="en-US" sz="2000">
              <a:latin typeface="+mn-lt"/>
            </a:endParaRPr>
          </a:p>
          <a:p>
            <a:r>
              <a:rPr lang="en-US" altLang="en-US" sz="2000">
                <a:latin typeface="+mn-lt"/>
              </a:rPr>
              <a:t>How can they handle high input agriculture?</a:t>
            </a:r>
            <a:br>
              <a:rPr lang="en-US" altLang="en-US" sz="2000">
                <a:latin typeface="+mn-lt"/>
              </a:rPr>
            </a:br>
            <a:endParaRPr lang="en-US" altLang="en-US" sz="2000">
              <a:latin typeface="+mn-lt"/>
            </a:endParaRPr>
          </a:p>
          <a:p>
            <a:r>
              <a:rPr lang="en-US" altLang="en-US" sz="2000">
                <a:latin typeface="+mn-lt"/>
              </a:rPr>
              <a:t>Stalk strength in response to high N not a factor</a:t>
            </a:r>
          </a:p>
          <a:p>
            <a:endParaRPr lang="en-US" altLang="en-US" sz="2000">
              <a:latin typeface="+mn-lt"/>
            </a:endParaRPr>
          </a:p>
        </p:txBody>
      </p:sp>
      <p:pic>
        <p:nvPicPr>
          <p:cNvPr id="30726" name="Picture 6">
            <a:extLst>
              <a:ext uri="{FF2B5EF4-FFF2-40B4-BE49-F238E27FC236}">
                <a16:creationId xmlns:a16="http://schemas.microsoft.com/office/drawing/2014/main" id="{27CAFF8F-A438-813C-A2D5-94AC63C2518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02" y="1018944"/>
            <a:ext cx="3615776" cy="483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803" name="Rectangle 33802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05" name="Rectangle 3380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07" name="Rectangle 3380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09" name="Rectangle 3380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811" name="Freeform: Shape 3381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813" name="Rectangle 3381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72666E84-F3CB-C8CE-3C06-9C876BC818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altLang="en-US" sz="4000">
                <a:solidFill>
                  <a:srgbClr val="FFFFFF"/>
                </a:solidFill>
              </a:rPr>
              <a:t>Sweet Corn and Other Vegetables</a:t>
            </a:r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01B3DFEE-838E-21A6-1785-7CD4197AF06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2000">
                <a:latin typeface="+mn-lt"/>
              </a:rPr>
              <a:t>Each breeder has a distinct ideotype and selects for that objective.</a:t>
            </a:r>
          </a:p>
          <a:p>
            <a:r>
              <a:rPr lang="en-US" altLang="en-US" sz="2000">
                <a:latin typeface="+mn-lt"/>
              </a:rPr>
              <a:t>May use competitors germplasm (F1 hybrids) but then pursue a distinct objective</a:t>
            </a:r>
          </a:p>
        </p:txBody>
      </p:sp>
      <p:pic>
        <p:nvPicPr>
          <p:cNvPr id="33798" name="Picture 6">
            <a:extLst>
              <a:ext uri="{FF2B5EF4-FFF2-40B4-BE49-F238E27FC236}">
                <a16:creationId xmlns:a16="http://schemas.microsoft.com/office/drawing/2014/main" id="{B74351BF-4BC6-EC6C-A22D-3CFCBFFBC88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4" r="25282" b="1"/>
          <a:stretch>
            <a:fillRect/>
          </a:stretch>
        </p:blipFill>
        <p:spPr>
          <a:xfrm>
            <a:off x="8109502" y="10"/>
            <a:ext cx="408249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7" name="Rectangle 3789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99" name="Rectangle 37898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1" name="Rectangle 37900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3" name="Rectangle 37902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905" name="Freeform: Shape 37904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907" name="Rectangle 37906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158D3658-FD0A-BAAA-EF9A-382E74A74B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altLang="en-US" sz="4000">
                <a:solidFill>
                  <a:srgbClr val="FFFFFF"/>
                </a:solidFill>
                <a:latin typeface="Arial" panose="020B0604020202020204" pitchFamily="34" charset="0"/>
              </a:rPr>
              <a:t>Long Term Selection in Crops</a:t>
            </a:r>
          </a:p>
        </p:txBody>
      </p:sp>
      <p:graphicFrame>
        <p:nvGraphicFramePr>
          <p:cNvPr id="37893" name="Rectangle 3">
            <a:extLst>
              <a:ext uri="{FF2B5EF4-FFF2-40B4-BE49-F238E27FC236}">
                <a16:creationId xmlns:a16="http://schemas.microsoft.com/office/drawing/2014/main" id="{03FD6D35-F7B7-1562-3B91-F078DF033E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16178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2E046-EBC1-6C02-CF49-68C4250A0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driving a tractor&#10;&#10;AI-generated content may be incorrect.">
            <a:extLst>
              <a:ext uri="{FF2B5EF4-FFF2-40B4-BE49-F238E27FC236}">
                <a16:creationId xmlns:a16="http://schemas.microsoft.com/office/drawing/2014/main" id="{CF70EBEC-C526-EB8F-6BD2-48DF5F3421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7000" contrast="15000"/>
                    </a14:imgEffect>
                  </a14:imgLayer>
                </a14:imgProps>
              </a:ext>
            </a:extLst>
          </a:blip>
          <a:srcRect b="12249"/>
          <a:stretch>
            <a:fillRect/>
          </a:stretch>
        </p:blipFill>
        <p:spPr>
          <a:xfrm>
            <a:off x="0" y="-152400"/>
            <a:ext cx="12192000" cy="7132320"/>
          </a:xfrm>
          <a:prstGeom prst="rect">
            <a:avLst/>
          </a:prstGeom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F226D778-2B92-9C1B-101C-DF0099AAE9E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6700" y="2108200"/>
            <a:ext cx="11582400" cy="825500"/>
          </a:xfrm>
          <a:ln>
            <a:noFill/>
          </a:ln>
          <a:effectLst/>
        </p:spPr>
        <p:txBody>
          <a:bodyPr anchor="ctr">
            <a:normAutofit fontScale="90000"/>
          </a:bodyPr>
          <a:lstStyle/>
          <a:p>
            <a:r>
              <a:rPr lang="en-US" altLang="en-US" sz="3600" b="1" dirty="0">
                <a:solidFill>
                  <a:srgbClr val="FF0000"/>
                </a:solidFill>
                <a:effectLst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Trends in Yields of U.S. Crops and </a:t>
            </a:r>
            <a:br>
              <a:rPr lang="en-US" altLang="en-US" sz="3600" b="1" dirty="0">
                <a:solidFill>
                  <a:srgbClr val="FF0000"/>
                </a:solidFill>
                <a:effectLst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</a:br>
            <a:r>
              <a:rPr lang="en-US" altLang="en-US" sz="3600" b="1" dirty="0">
                <a:solidFill>
                  <a:srgbClr val="FF0000"/>
                </a:solidFill>
                <a:effectLst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Long-Term Selection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23D85D2-5FB5-D02F-6183-6D105400EF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362200" y="3352800"/>
            <a:ext cx="7543800" cy="990600"/>
          </a:xfrm>
          <a:effectLst/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William F. Tracy </a:t>
            </a:r>
          </a:p>
          <a:p>
            <a:r>
              <a:rPr lang="en-US" altLang="en-US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Department of Agronomy</a:t>
            </a:r>
          </a:p>
          <a:p>
            <a:endParaRPr lang="en-US" altLang="en-US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5" name="Picture 4" descr="A logo with a red and white letter on it&#10;&#10;AI-generated content may be incorrect.">
            <a:extLst>
              <a:ext uri="{FF2B5EF4-FFF2-40B4-BE49-F238E27FC236}">
                <a16:creationId xmlns:a16="http://schemas.microsoft.com/office/drawing/2014/main" id="{6D495CAE-5519-1865-DE65-9F9F1835D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4608148"/>
            <a:ext cx="7772400" cy="19831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9706A9-B503-1BF1-34CB-28603802B341}"/>
              </a:ext>
            </a:extLst>
          </p:cNvPr>
          <p:cNvSpPr txBox="1"/>
          <p:nvPr/>
        </p:nvSpPr>
        <p:spPr>
          <a:xfrm>
            <a:off x="1676400" y="23793"/>
            <a:ext cx="8839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2800" i="1" dirty="0">
                <a:latin typeface="Crimson Pro Medium" pitchFamily="2" charset="77"/>
              </a:rPr>
              <a:t>Thanks to Irwin Goldman, Maggie Schaber,</a:t>
            </a:r>
            <a:br>
              <a:rPr lang="en-US" altLang="en-US" sz="2800" i="1" dirty="0">
                <a:latin typeface="Crimson Pro Medium" pitchFamily="2" charset="77"/>
              </a:rPr>
            </a:br>
            <a:r>
              <a:rPr lang="en-US" altLang="en-US" sz="2800" i="1" dirty="0">
                <a:latin typeface="Crimson Pro Medium" pitchFamily="2" charset="77"/>
                <a:cs typeface="Times New Roman" panose="02020603050405020304" pitchFamily="18" charset="0"/>
              </a:rPr>
              <a:t>Alison Tiefenthaler,  and Jim Coors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135566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1165</TotalTime>
  <Words>563</Words>
  <Application>Microsoft Macintosh PowerPoint</Application>
  <PresentationFormat>Widescreen</PresentationFormat>
  <Paragraphs>128</Paragraphs>
  <Slides>35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Aptos</vt:lpstr>
      <vt:lpstr>Aptos Display</vt:lpstr>
      <vt:lpstr>Arial</vt:lpstr>
      <vt:lpstr>Calibri</vt:lpstr>
      <vt:lpstr>Crimson Pro Medium</vt:lpstr>
      <vt:lpstr>Red Hat Display</vt:lpstr>
      <vt:lpstr>Red Hat Display Medium</vt:lpstr>
      <vt:lpstr>Default Design</vt:lpstr>
      <vt:lpstr>Chart</vt:lpstr>
      <vt:lpstr>Trends in Yields of U.S. Crops and  Long-Term Selection</vt:lpstr>
      <vt:lpstr>Long Term Trends in U.S. Crop Yields</vt:lpstr>
      <vt:lpstr>National statistics reflect changes due to shifts in;</vt:lpstr>
      <vt:lpstr>Changes in yield per area for 13 crops  (% of the mean of the first 5 yr)</vt:lpstr>
      <vt:lpstr>Increase in yield per area (% of first 5 years)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Has Variation in Productivity Increased Over Time?</vt:lpstr>
      <vt:lpstr>PowerPoint Presentation</vt:lpstr>
      <vt:lpstr>PowerPoint Presentation</vt:lpstr>
      <vt:lpstr>PowerPoint Presentation</vt:lpstr>
      <vt:lpstr>PowerPoint Presentation</vt:lpstr>
      <vt:lpstr>U.S. Crop Yields </vt:lpstr>
      <vt:lpstr>Management</vt:lpstr>
      <vt:lpstr>How much of this gain is due to genetic improvement</vt:lpstr>
      <vt:lpstr>Other Crops</vt:lpstr>
      <vt:lpstr>Selection Criteria Affecting Yield</vt:lpstr>
      <vt:lpstr>High Input Agriculture</vt:lpstr>
      <vt:lpstr>Strategies</vt:lpstr>
      <vt:lpstr>Alternate Strategies  </vt:lpstr>
      <vt:lpstr>What can be attributed to long-term selection?</vt:lpstr>
      <vt:lpstr>Long -Term Selection</vt:lpstr>
      <vt:lpstr>Corn</vt:lpstr>
      <vt:lpstr>Many other crops</vt:lpstr>
      <vt:lpstr>Potato</vt:lpstr>
      <vt:lpstr>Potato</vt:lpstr>
      <vt:lpstr>Sweet Corn and Other Vegetables</vt:lpstr>
      <vt:lpstr>Long Term Selection in Crops</vt:lpstr>
      <vt:lpstr>Trends in Yields of U.S. Crops and  Long-Term Selection</vt:lpstr>
    </vt:vector>
  </TitlesOfParts>
  <Company>university of wisconsin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Troy U Yilmaz</cp:lastModifiedBy>
  <cp:revision>45</cp:revision>
  <dcterms:created xsi:type="dcterms:W3CDTF">2002-06-12T21:44:48Z</dcterms:created>
  <dcterms:modified xsi:type="dcterms:W3CDTF">2025-08-05T21:42:08Z</dcterms:modified>
</cp:coreProperties>
</file>